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68" r:id="rId3"/>
    <p:sldId id="269" r:id="rId4"/>
    <p:sldId id="271" r:id="rId5"/>
    <p:sldId id="272" r:id="rId6"/>
    <p:sldId id="277" r:id="rId7"/>
    <p:sldId id="278" r:id="rId8"/>
    <p:sldId id="270" r:id="rId9"/>
    <p:sldId id="273" r:id="rId10"/>
    <p:sldId id="274" r:id="rId11"/>
    <p:sldId id="27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7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tiff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194650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829879"/>
            <a:ext cx="9144000" cy="61852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1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2"/>
            <a:ext cx="105156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7"/>
            <a:ext cx="105156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5186516"/>
            <a:ext cx="10514012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5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489399"/>
            <a:ext cx="10514012" cy="1501826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61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5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41204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9"/>
            <a:ext cx="10515600" cy="2511835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4850581"/>
            <a:ext cx="10514012" cy="1140644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021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1" y="1885950"/>
            <a:ext cx="2946867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6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7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7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994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1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1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7"/>
            <a:ext cx="2940051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8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5" y="4873766"/>
            <a:ext cx="293440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4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2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8" y="4873764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561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720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48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06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829878"/>
            <a:ext cx="9144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7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1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1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5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1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0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5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1" y="2057400"/>
            <a:ext cx="3652025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B7D9D1-83A3-4E3F-B354-13C54ACFA447}" type="datetimeFigureOut">
              <a:rPr lang="en-US" smtClean="0"/>
              <a:t>4/24/2020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7E08F7E3-017D-4735-9951-EFFB25E3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3325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igmouth buffalo&quot;">
            <a:extLst>
              <a:ext uri="{FF2B5EF4-FFF2-40B4-BE49-F238E27FC236}">
                <a16:creationId xmlns:a16="http://schemas.microsoft.com/office/drawing/2014/main" id="{4208CD09-85F1-4F9C-A636-76283D008E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" r="-3" b="19143"/>
          <a:stretch/>
        </p:blipFill>
        <p:spPr bwMode="auto">
          <a:xfrm>
            <a:off x="1523999" y="11"/>
            <a:ext cx="5554979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rp">
            <a:extLst>
              <a:ext uri="{FF2B5EF4-FFF2-40B4-BE49-F238E27FC236}">
                <a16:creationId xmlns:a16="http://schemas.microsoft.com/office/drawing/2014/main" id="{2C759F2C-A0F1-4348-9B4C-518B0CA81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6" r="6559" b="2"/>
          <a:stretch/>
        </p:blipFill>
        <p:spPr bwMode="auto">
          <a:xfrm>
            <a:off x="7199631" y="11"/>
            <a:ext cx="3468370" cy="3443533"/>
          </a:xfrm>
          <a:prstGeom prst="rect">
            <a:avLst/>
          </a:prstGeom>
          <a:noFill/>
          <a:effectLst>
            <a:softEdge rad="190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B148C7-8637-4180-B5EA-615205017AC9}"/>
              </a:ext>
            </a:extLst>
          </p:cNvPr>
          <p:cNvSpPr txBox="1"/>
          <p:nvPr/>
        </p:nvSpPr>
        <p:spPr>
          <a:xfrm>
            <a:off x="838654" y="4928986"/>
            <a:ext cx="9628983" cy="1031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Marty Simonson</a:t>
            </a:r>
          </a:p>
          <a:p>
            <a:pPr algn="ctr" defTabSz="457200">
              <a:spcAft>
                <a:spcPts val="600"/>
              </a:spcAft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 ISU Department of Natural Resource Ecology and Management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BEC632-E254-4391-84C6-E35A44CCA6D8}"/>
              </a:ext>
            </a:extLst>
          </p:cNvPr>
          <p:cNvSpPr txBox="1"/>
          <p:nvPr/>
        </p:nvSpPr>
        <p:spPr>
          <a:xfrm>
            <a:off x="1927263" y="3647656"/>
            <a:ext cx="84717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Aft>
                <a:spcPts val="600"/>
              </a:spcAft>
            </a:pPr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Modeling factors that affect carp and buffalo electrofishing catchability</a:t>
            </a:r>
          </a:p>
        </p:txBody>
      </p:sp>
    </p:spTree>
    <p:extLst>
      <p:ext uri="{BB962C8B-B14F-4D97-AF65-F5344CB8AC3E}">
        <p14:creationId xmlns:p14="http://schemas.microsoft.com/office/powerpoint/2010/main" val="1700178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87299" y="207125"/>
            <a:ext cx="33996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Example: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Species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Lake</a:t>
            </a:r>
          </a:p>
          <a:p>
            <a:pPr defTabSz="457200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Corbel" panose="020B0503020204020204"/>
              </a:rPr>
              <a:t>One Year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Expected value: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Observed Data:</a:t>
            </a: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400" b="1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white"/>
                </a:solidFill>
                <a:latin typeface="Corbel" panose="020B0503020204020204"/>
              </a:rPr>
              <a:t>Unknown Distribution: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AEFA3E-E1F1-4C5E-9001-AFDCA3D012FA}"/>
              </a:ext>
            </a:extLst>
          </p:cNvPr>
          <p:cNvSpPr/>
          <p:nvPr/>
        </p:nvSpPr>
        <p:spPr>
          <a:xfrm>
            <a:off x="6247122" y="3311566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8199C2-0AE4-4F23-A238-770D68E7D9E6}"/>
              </a:ext>
            </a:extLst>
          </p:cNvPr>
          <p:cNvSpPr/>
          <p:nvPr/>
        </p:nvSpPr>
        <p:spPr>
          <a:xfrm>
            <a:off x="6405285" y="3312014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2440F1B-7518-4D43-84E8-AE8CDFD1902A}"/>
              </a:ext>
            </a:extLst>
          </p:cNvPr>
          <p:cNvSpPr/>
          <p:nvPr/>
        </p:nvSpPr>
        <p:spPr>
          <a:xfrm>
            <a:off x="6580098" y="3312013"/>
            <a:ext cx="62753" cy="45719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990618" y="782941"/>
            <a:ext cx="1783976" cy="797859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4041645" y="966052"/>
            <a:ext cx="1700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Pop size (N-hat)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D0082C7-7F94-44B5-AE88-82E5C98B0242}"/>
              </a:ext>
            </a:extLst>
          </p:cNvPr>
          <p:cNvSpPr/>
          <p:nvPr/>
        </p:nvSpPr>
        <p:spPr>
          <a:xfrm>
            <a:off x="4467803" y="4267201"/>
            <a:ext cx="2175047" cy="1008529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42CC3C-E31F-415F-A95F-377E9B4D5BAB}"/>
              </a:ext>
            </a:extLst>
          </p:cNvPr>
          <p:cNvSpPr txBox="1"/>
          <p:nvPr/>
        </p:nvSpPr>
        <p:spPr>
          <a:xfrm>
            <a:off x="4891942" y="4396773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Unknown 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Catchability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6125057" y="429422"/>
            <a:ext cx="1863940" cy="577326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6096000" y="512785"/>
            <a:ext cx="1863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Schnabel pop est.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C49929-D67A-4BC6-BB82-D7BFF10B5C64}"/>
              </a:ext>
            </a:extLst>
          </p:cNvPr>
          <p:cNvSpPr/>
          <p:nvPr/>
        </p:nvSpPr>
        <p:spPr>
          <a:xfrm>
            <a:off x="2759854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78799-4630-4E1F-A152-D790548FEF46}"/>
              </a:ext>
            </a:extLst>
          </p:cNvPr>
          <p:cNvGrpSpPr/>
          <p:nvPr/>
        </p:nvGrpSpPr>
        <p:grpSpPr>
          <a:xfrm>
            <a:off x="3008789" y="3154026"/>
            <a:ext cx="822498" cy="386806"/>
            <a:chOff x="1325870" y="3180693"/>
            <a:chExt cx="822498" cy="386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D502A6-79EF-43BC-9AFF-81BD70532330}"/>
                </a:ext>
              </a:extLst>
            </p:cNvPr>
            <p:cNvSpPr txBox="1"/>
            <p:nvPr/>
          </p:nvSpPr>
          <p:spPr>
            <a:xfrm>
              <a:off x="1325870" y="3180693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FFD9B3-F28F-4CAE-8964-E2626D326A1A}"/>
                </a:ext>
              </a:extLst>
            </p:cNvPr>
            <p:cNvSpPr txBox="1"/>
            <p:nvPr/>
          </p:nvSpPr>
          <p:spPr>
            <a:xfrm>
              <a:off x="1885154" y="3290500"/>
              <a:ext cx="2632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1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CA6A914-0F01-4CD9-A193-FEE12D163CB0}"/>
              </a:ext>
            </a:extLst>
          </p:cNvPr>
          <p:cNvSpPr/>
          <p:nvPr/>
        </p:nvSpPr>
        <p:spPr>
          <a:xfrm>
            <a:off x="4530383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E0826-C01D-423E-BE84-B51E5E13E24F}"/>
              </a:ext>
            </a:extLst>
          </p:cNvPr>
          <p:cNvGrpSpPr/>
          <p:nvPr/>
        </p:nvGrpSpPr>
        <p:grpSpPr>
          <a:xfrm>
            <a:off x="4828340" y="3163219"/>
            <a:ext cx="813533" cy="386806"/>
            <a:chOff x="1379660" y="3180693"/>
            <a:chExt cx="813533" cy="38680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A1D4E0-19EC-4776-AFC1-978209D6B77A}"/>
                </a:ext>
              </a:extLst>
            </p:cNvPr>
            <p:cNvSpPr txBox="1"/>
            <p:nvPr/>
          </p:nvSpPr>
          <p:spPr>
            <a:xfrm>
              <a:off x="1379660" y="3180693"/>
              <a:ext cx="734496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dirty="0">
                  <a:solidFill>
                    <a:prstClr val="white"/>
                  </a:solidFill>
                  <a:latin typeface="Corbel" panose="020B0503020204020204"/>
                </a:rPr>
                <a:t>CPUE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CA1E9A-F128-4588-9714-36B731C2AF44}"/>
                </a:ext>
              </a:extLst>
            </p:cNvPr>
            <p:cNvSpPr txBox="1"/>
            <p:nvPr/>
          </p:nvSpPr>
          <p:spPr>
            <a:xfrm>
              <a:off x="1929979" y="3290500"/>
              <a:ext cx="263214" cy="276999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pPr defTabSz="457200"/>
              <a:r>
                <a:rPr lang="en-US" sz="1200" dirty="0">
                  <a:solidFill>
                    <a:prstClr val="white"/>
                  </a:solidFill>
                  <a:latin typeface="Corbel" panose="020B0503020204020204"/>
                </a:rPr>
                <a:t>2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965577" y="3146615"/>
            <a:ext cx="1344705" cy="40341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218785" y="3163219"/>
            <a:ext cx="73449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CPUE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7804202" y="330217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593148" y="5275730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631809" y="539675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Max Depth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2BBFE-13AD-4C02-A385-8109CBD51532}"/>
              </a:ext>
            </a:extLst>
          </p:cNvPr>
          <p:cNvSpPr/>
          <p:nvPr/>
        </p:nvSpPr>
        <p:spPr>
          <a:xfrm>
            <a:off x="6831270" y="5943588"/>
            <a:ext cx="1739153" cy="551328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D7B09B-2159-4E55-B28B-2D0F10CF9831}"/>
              </a:ext>
            </a:extLst>
          </p:cNvPr>
          <p:cNvSpPr txBox="1"/>
          <p:nvPr/>
        </p:nvSpPr>
        <p:spPr>
          <a:xfrm>
            <a:off x="6785370" y="6032345"/>
            <a:ext cx="10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Lake Size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9783A69-363F-4DE8-8A05-B9096C09CD9F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5774595" y="1023710"/>
            <a:ext cx="1056675" cy="15816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FCE8750-6024-400D-BD7C-997845396FD5}"/>
              </a:ext>
            </a:extLst>
          </p:cNvPr>
          <p:cNvCxnSpPr>
            <a:cxnSpLocks/>
            <a:stCxn id="63" idx="2"/>
            <a:endCxn id="18" idx="0"/>
          </p:cNvCxnSpPr>
          <p:nvPr/>
        </p:nvCxnSpPr>
        <p:spPr>
          <a:xfrm>
            <a:off x="3274250" y="2337970"/>
            <a:ext cx="101787" cy="81605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63" idx="4"/>
            <a:endCxn id="22" idx="0"/>
          </p:cNvCxnSpPr>
          <p:nvPr/>
        </p:nvCxnSpPr>
        <p:spPr>
          <a:xfrm flipH="1">
            <a:off x="5195588" y="2795423"/>
            <a:ext cx="106542" cy="36779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3C00B70-D27C-4EAC-A82D-BA9D36653EF1}"/>
              </a:ext>
            </a:extLst>
          </p:cNvPr>
          <p:cNvCxnSpPr>
            <a:cxnSpLocks/>
            <a:stCxn id="63" idx="5"/>
            <a:endCxn id="25" idx="0"/>
          </p:cNvCxnSpPr>
          <p:nvPr/>
        </p:nvCxnSpPr>
        <p:spPr>
          <a:xfrm>
            <a:off x="6736057" y="2661438"/>
            <a:ext cx="849976" cy="501781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F437E12-A385-4E08-B143-A6C6577E5B2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3662754" y="3647521"/>
            <a:ext cx="1123577" cy="76737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F5F2DDD-8992-4511-A77D-D812EFED0016}"/>
              </a:ext>
            </a:extLst>
          </p:cNvPr>
          <p:cNvCxnSpPr>
            <a:cxnSpLocks/>
            <a:endCxn id="7" idx="2"/>
          </p:cNvCxnSpPr>
          <p:nvPr/>
        </p:nvCxnSpPr>
        <p:spPr>
          <a:xfrm flipH="1" flipV="1">
            <a:off x="5202736" y="3550026"/>
            <a:ext cx="378134" cy="717175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A32A247-89E7-42A7-8BC8-EAE812071815}"/>
              </a:ext>
            </a:extLst>
          </p:cNvPr>
          <p:cNvCxnSpPr>
            <a:cxnSpLocks/>
            <a:stCxn id="12" idx="7"/>
          </p:cNvCxnSpPr>
          <p:nvPr/>
        </p:nvCxnSpPr>
        <p:spPr>
          <a:xfrm flipV="1">
            <a:off x="6324322" y="3621308"/>
            <a:ext cx="1125351" cy="79358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7373058-6620-4E68-8FC7-EC92942D598E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6479596" y="4942102"/>
            <a:ext cx="1221250" cy="100148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14" idx="0"/>
            <a:endCxn id="12" idx="6"/>
          </p:cNvCxnSpPr>
          <p:nvPr/>
        </p:nvCxnSpPr>
        <p:spPr>
          <a:xfrm flipH="1" flipV="1">
            <a:off x="6642850" y="4666131"/>
            <a:ext cx="2831080" cy="60959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8253677" y="141607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8253677" y="141284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72" idx="2"/>
            <a:endCxn id="5" idx="3"/>
          </p:cNvCxnSpPr>
          <p:nvPr/>
        </p:nvCxnSpPr>
        <p:spPr>
          <a:xfrm flipH="1">
            <a:off x="7988997" y="510616"/>
            <a:ext cx="1203399" cy="20746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715399" y="612289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814329" y="6227446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Shoreline Index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3" idx="0"/>
            <a:endCxn id="12" idx="5"/>
          </p:cNvCxnSpPr>
          <p:nvPr/>
        </p:nvCxnSpPr>
        <p:spPr>
          <a:xfrm flipH="1" flipV="1">
            <a:off x="6381593" y="4948216"/>
            <a:ext cx="3214588" cy="1174679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1825456" y="5059683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1956508" y="5137149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Water Temp.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46" idx="0"/>
            <a:endCxn id="12" idx="2"/>
          </p:cNvCxnSpPr>
          <p:nvPr/>
        </p:nvCxnSpPr>
        <p:spPr>
          <a:xfrm flipV="1">
            <a:off x="2706239" y="4771466"/>
            <a:ext cx="1761564" cy="288217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11BFDB07-EAD7-4B02-9ABE-64E211641D68}"/>
              </a:ext>
            </a:extLst>
          </p:cNvPr>
          <p:cNvSpPr/>
          <p:nvPr/>
        </p:nvSpPr>
        <p:spPr>
          <a:xfrm>
            <a:off x="8691151" y="4439665"/>
            <a:ext cx="1761565" cy="546847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6D533B2-C365-49ED-9810-04C80C368CDC}"/>
              </a:ext>
            </a:extLst>
          </p:cNvPr>
          <p:cNvSpPr txBox="1"/>
          <p:nvPr/>
        </p:nvSpPr>
        <p:spPr>
          <a:xfrm>
            <a:off x="8729812" y="4560688"/>
            <a:ext cx="154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Mean Depth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2A5B11B-C6A6-4C5C-97B3-332EA815E538}"/>
              </a:ext>
            </a:extLst>
          </p:cNvPr>
          <p:cNvCxnSpPr>
            <a:cxnSpLocks/>
            <a:stCxn id="50" idx="0"/>
            <a:endCxn id="12" idx="6"/>
          </p:cNvCxnSpPr>
          <p:nvPr/>
        </p:nvCxnSpPr>
        <p:spPr>
          <a:xfrm flipH="1">
            <a:off x="6642851" y="4439664"/>
            <a:ext cx="2929083" cy="22646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3203952" y="5279507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2B90085-DDA9-4C80-877A-B66B8C0D49EA}"/>
              </a:ext>
            </a:extLst>
          </p:cNvPr>
          <p:cNvSpPr/>
          <p:nvPr/>
        </p:nvSpPr>
        <p:spPr>
          <a:xfrm>
            <a:off x="3274250" y="1880517"/>
            <a:ext cx="4055759" cy="914906"/>
          </a:xfrm>
          <a:prstGeom prst="ellipse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38B782F-6C37-4E63-B357-39ED6B1D5181}"/>
              </a:ext>
            </a:extLst>
          </p:cNvPr>
          <p:cNvSpPr txBox="1"/>
          <p:nvPr/>
        </p:nvSpPr>
        <p:spPr>
          <a:xfrm>
            <a:off x="3629710" y="1968838"/>
            <a:ext cx="3493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Abundance (N-hat)</a:t>
            </a:r>
          </a:p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Constant through sampling season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414E96B6-FFD1-4421-B0AF-7AD2757FD7FB}"/>
              </a:ext>
            </a:extLst>
          </p:cNvPr>
          <p:cNvCxnSpPr>
            <a:cxnSpLocks/>
            <a:stCxn id="4" idx="4"/>
          </p:cNvCxnSpPr>
          <p:nvPr/>
        </p:nvCxnSpPr>
        <p:spPr>
          <a:xfrm>
            <a:off x="4882606" y="1580800"/>
            <a:ext cx="475941" cy="29054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>
            <a:extLst>
              <a:ext uri="{FF2B5EF4-FFF2-40B4-BE49-F238E27FC236}">
                <a16:creationId xmlns:a16="http://schemas.microsoft.com/office/drawing/2014/main" id="{F46B18B4-5C39-497B-BA5E-9A75C91B150B}"/>
              </a:ext>
            </a:extLst>
          </p:cNvPr>
          <p:cNvSpPr/>
          <p:nvPr/>
        </p:nvSpPr>
        <p:spPr>
          <a:xfrm>
            <a:off x="9073631" y="1580800"/>
            <a:ext cx="2407688" cy="596932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A529D9-1068-405F-95D2-E69BFAE06994}"/>
              </a:ext>
            </a:extLst>
          </p:cNvPr>
          <p:cNvSpPr txBox="1"/>
          <p:nvPr/>
        </p:nvSpPr>
        <p:spPr>
          <a:xfrm>
            <a:off x="9071840" y="1680836"/>
            <a:ext cx="3893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Length-specific weight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8FC1F37-1046-486F-B150-22CC7A03731C}"/>
              </a:ext>
            </a:extLst>
          </p:cNvPr>
          <p:cNvSpPr txBox="1"/>
          <p:nvPr/>
        </p:nvSpPr>
        <p:spPr>
          <a:xfrm>
            <a:off x="6030836" y="4848012"/>
            <a:ext cx="21993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sz="1200" dirty="0" err="1">
                <a:solidFill>
                  <a:prstClr val="white"/>
                </a:solidFill>
                <a:latin typeface="Corbel" panose="020B0503020204020204"/>
              </a:rPr>
              <a:t>i</a:t>
            </a:r>
            <a:endParaRPr lang="en-US" sz="1200" dirty="0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2AD76FB-B27A-4C7B-B55E-397BB9DC01F2}"/>
              </a:ext>
            </a:extLst>
          </p:cNvPr>
          <p:cNvSpPr/>
          <p:nvPr/>
        </p:nvSpPr>
        <p:spPr>
          <a:xfrm>
            <a:off x="6771221" y="4351191"/>
            <a:ext cx="3928310" cy="2318551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7683688" y="4041366"/>
            <a:ext cx="35203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LAKE-SPECIFIC VARIABLES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1724450" y="5597610"/>
            <a:ext cx="20708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775C044-A2D5-4C5C-8F76-2D89DAEDDE0D}"/>
              </a:ext>
            </a:extLst>
          </p:cNvPr>
          <p:cNvSpPr txBox="1"/>
          <p:nvPr/>
        </p:nvSpPr>
        <p:spPr>
          <a:xfrm>
            <a:off x="4389766" y="5309133"/>
            <a:ext cx="205163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457200"/>
            <a:r>
              <a:rPr lang="en-US" b="1" dirty="0">
                <a:solidFill>
                  <a:srgbClr val="FF0000"/>
                </a:solidFill>
                <a:latin typeface="Corbel" panose="020B0503020204020204"/>
              </a:rPr>
              <a:t>SAMPLE-SPECIFIC VARIABLE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3C004A8-3D30-46FC-AF11-342BC5D31339}"/>
              </a:ext>
            </a:extLst>
          </p:cNvPr>
          <p:cNvSpPr txBox="1"/>
          <p:nvPr/>
        </p:nvSpPr>
        <p:spPr>
          <a:xfrm>
            <a:off x="10177928" y="774059"/>
            <a:ext cx="1877437" cy="369332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Observation error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F80229C-D1CA-4D32-B4A0-1260469B2263}"/>
              </a:ext>
            </a:extLst>
          </p:cNvPr>
          <p:cNvCxnSpPr>
            <a:cxnSpLocks/>
            <a:stCxn id="82" idx="2"/>
            <a:endCxn id="74" idx="0"/>
          </p:cNvCxnSpPr>
          <p:nvPr/>
        </p:nvCxnSpPr>
        <p:spPr>
          <a:xfrm flipH="1">
            <a:off x="10277475" y="1157874"/>
            <a:ext cx="850521" cy="422926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70">
            <a:extLst>
              <a:ext uri="{FF2B5EF4-FFF2-40B4-BE49-F238E27FC236}">
                <a16:creationId xmlns:a16="http://schemas.microsoft.com/office/drawing/2014/main" id="{C3FC6AA9-9A34-4B86-8103-AEF3CC9B3B02}"/>
              </a:ext>
            </a:extLst>
          </p:cNvPr>
          <p:cNvSpPr/>
          <p:nvPr/>
        </p:nvSpPr>
        <p:spPr>
          <a:xfrm>
            <a:off x="10200626" y="788542"/>
            <a:ext cx="1854739" cy="369332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100922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Moving into R and JAGS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3" y="1426232"/>
            <a:ext cx="11697347" cy="5331920"/>
          </a:xfrm>
        </p:spPr>
        <p:txBody>
          <a:bodyPr>
            <a:noAutofit/>
          </a:bodyPr>
          <a:lstStyle/>
          <a:p>
            <a:r>
              <a:rPr lang="en-US" sz="2800" dirty="0" smtClean="0"/>
              <a:t>Open “Bayes CPUE.R”</a:t>
            </a:r>
          </a:p>
          <a:p>
            <a:r>
              <a:rPr lang="en-US" sz="2800" dirty="0" smtClean="0"/>
              <a:t>Open “</a:t>
            </a:r>
            <a:r>
              <a:rPr lang="en-US" sz="2800" dirty="0" err="1" smtClean="0"/>
              <a:t>FirstAttempt.bug</a:t>
            </a:r>
            <a:r>
              <a:rPr lang="en-US" sz="2800" dirty="0" smtClean="0"/>
              <a:t>”  --  use notepad</a:t>
            </a:r>
          </a:p>
          <a:p>
            <a:endParaRPr lang="en-US" sz="2800" dirty="0"/>
          </a:p>
          <a:p>
            <a:r>
              <a:rPr lang="en-US" sz="2800" dirty="0" smtClean="0"/>
              <a:t>Front Matter</a:t>
            </a:r>
          </a:p>
          <a:p>
            <a:r>
              <a:rPr lang="en-US" sz="2800" dirty="0" smtClean="0"/>
              <a:t>Examine model in .bug file</a:t>
            </a:r>
          </a:p>
          <a:p>
            <a:r>
              <a:rPr lang="en-US" sz="2800" dirty="0" smtClean="0"/>
              <a:t>Run models</a:t>
            </a:r>
          </a:p>
          <a:p>
            <a:endParaRPr lang="en-US" sz="2800" dirty="0"/>
          </a:p>
          <a:p>
            <a:r>
              <a:rPr lang="en-US" sz="2800" dirty="0" smtClean="0"/>
              <a:t>Examine output of betas</a:t>
            </a:r>
          </a:p>
          <a:p>
            <a:endParaRPr lang="en-US" sz="2800" dirty="0"/>
          </a:p>
          <a:p>
            <a:r>
              <a:rPr lang="en-US" sz="2800" dirty="0" smtClean="0"/>
              <a:t>Examine posterior distribution of CPUE vs. Observed CPUE</a:t>
            </a:r>
            <a:endParaRPr lang="en-US" sz="2400" dirty="0"/>
          </a:p>
          <a:p>
            <a:pPr marL="342900" lvl="1" indent="0">
              <a:buNone/>
            </a:pPr>
            <a:endParaRPr lang="en-US" sz="2400" dirty="0"/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615" y="746733"/>
            <a:ext cx="3618186" cy="2713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762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carp increasing turbidity&quot;">
            <a:extLst>
              <a:ext uri="{FF2B5EF4-FFF2-40B4-BE49-F238E27FC236}">
                <a16:creationId xmlns:a16="http://schemas.microsoft.com/office/drawing/2014/main" id="{43E5D68F-309C-4549-8E29-98A1D3283B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2" r="20168" b="-1"/>
          <a:stretch/>
        </p:blipFill>
        <p:spPr bwMode="auto">
          <a:xfrm>
            <a:off x="6096000" y="10"/>
            <a:ext cx="4572000" cy="6857990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4572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2152651" y="365126"/>
            <a:ext cx="3641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dirty="0">
                <a:solidFill>
                  <a:srgbClr val="FFC000"/>
                </a:solidFill>
                <a:latin typeface="Corbel" panose="020B0503020204020204"/>
              </a:rPr>
              <a:t>“Rough” Fish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008095" y="1825625"/>
            <a:ext cx="37855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Generally considered a nuisance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Increase turbidity through resuspension of sediments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Impacts nutrient levels, macrophyte growth, wildlife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gradFill>
                <a:gsLst>
                  <a:gs pos="34000">
                    <a:prstClr val="white">
                      <a:lumMod val="93000"/>
                    </a:prstClr>
                  </a:gs>
                  <a:gs pos="0">
                    <a:prstClr val="black">
                      <a:lumMod val="25000"/>
                      <a:lumOff val="75000"/>
                    </a:prstClr>
                  </a:gs>
                  <a:gs pos="100000">
                    <a:srgbClr val="94D7E4">
                      <a:lumMod val="0"/>
                      <a:lumOff val="100000"/>
                    </a:srgbClr>
                  </a:gs>
                </a:gsLst>
                <a:lin ang="4800000" scaled="0"/>
              </a:gradFill>
              <a:latin typeface="Corbel" panose="020B050302020402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gradFill>
                  <a:gsLst>
                    <a:gs pos="34000">
                      <a:prstClr val="white">
                        <a:lumMod val="93000"/>
                      </a:prstClr>
                    </a:gs>
                    <a:gs pos="0">
                      <a:prstClr val="black">
                        <a:lumMod val="25000"/>
                        <a:lumOff val="75000"/>
                      </a:prstClr>
                    </a:gs>
                    <a:gs pos="100000">
                      <a:srgbClr val="94D7E4">
                        <a:lumMod val="0"/>
                        <a:lumOff val="100000"/>
                      </a:srgbClr>
                    </a:gs>
                  </a:gsLst>
                  <a:lin ang="4800000" scaled="0"/>
                </a:gradFill>
                <a:latin typeface="Corbel" panose="020B0503020204020204"/>
              </a:rPr>
              <a:t>Frustrates anglers and non-anglers</a:t>
            </a:r>
          </a:p>
        </p:txBody>
      </p:sp>
    </p:spTree>
    <p:extLst>
      <p:ext uri="{BB962C8B-B14F-4D97-AF65-F5344CB8AC3E}">
        <p14:creationId xmlns:p14="http://schemas.microsoft.com/office/powerpoint/2010/main" val="3544487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78A86C-BAC2-42C3-BBA4-9CC206EF26F5}"/>
              </a:ext>
            </a:extLst>
          </p:cNvPr>
          <p:cNvSpPr txBox="1"/>
          <p:nvPr/>
        </p:nvSpPr>
        <p:spPr>
          <a:xfrm>
            <a:off x="1963270" y="197077"/>
            <a:ext cx="4267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Sampling Fish Populations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667C0-6783-451C-B628-527D26A83103}"/>
              </a:ext>
            </a:extLst>
          </p:cNvPr>
          <p:cNvSpPr txBox="1"/>
          <p:nvPr/>
        </p:nvSpPr>
        <p:spPr>
          <a:xfrm>
            <a:off x="252249" y="1536445"/>
            <a:ext cx="800888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Electrofishing</a:t>
            </a: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-Commonly used for game and non-game species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-use of electricity to temporarily stun fish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</a:t>
            </a: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endParaRPr lang="en-US" sz="2800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Catch per unit effort (CPUE)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:</a:t>
            </a:r>
          </a:p>
          <a:p>
            <a:pPr lvl="1" defTabSz="457200"/>
            <a:endParaRPr lang="en-US" sz="2800" b="1" dirty="0">
              <a:solidFill>
                <a:schemeClr val="accent5"/>
              </a:solidFill>
              <a:latin typeface="Corbel" panose="020B0503020204020204"/>
            </a:endParaRPr>
          </a:p>
          <a:p>
            <a:pPr lvl="1" defTabSz="457200"/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-</a:t>
            </a:r>
            <a:r>
              <a:rPr lang="en-US" sz="2800" b="1" u="sng" dirty="0">
                <a:solidFill>
                  <a:schemeClr val="accent5"/>
                </a:solidFill>
                <a:latin typeface="Corbel" panose="020B0503020204020204"/>
              </a:rPr>
              <a:t>IF</a:t>
            </a:r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 CPUE is directly proportional to population size, relative abundance can be estimated </a:t>
            </a:r>
          </a:p>
          <a:p>
            <a:pPr lvl="1" defTabSz="457200"/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-Among taxa</a:t>
            </a:r>
          </a:p>
          <a:p>
            <a:pPr lvl="1" defTabSz="457200"/>
            <a:r>
              <a:rPr lang="en-US" sz="2800" b="1" dirty="0">
                <a:solidFill>
                  <a:schemeClr val="accent5"/>
                </a:solidFill>
                <a:latin typeface="Corbel" panose="020B0503020204020204"/>
              </a:rPr>
              <a:t>-Within taxa among years</a:t>
            </a:r>
          </a:p>
          <a:p>
            <a:pPr defTabSz="457200"/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3" name="Picture 2" descr="A person riding a horse&#10;&#10;Description automatically generated">
            <a:extLst>
              <a:ext uri="{FF2B5EF4-FFF2-40B4-BE49-F238E27FC236}">
                <a16:creationId xmlns:a16="http://schemas.microsoft.com/office/drawing/2014/main" id="{2C8EB54F-BC84-4541-A88E-82D98F14FC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95"/>
          <a:stretch/>
        </p:blipFill>
        <p:spPr>
          <a:xfrm rot="5400000">
            <a:off x="6697756" y="1363756"/>
            <a:ext cx="6858000" cy="41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1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91695D-B4B3-4590-8208-1E224AEAB06E}"/>
              </a:ext>
            </a:extLst>
          </p:cNvPr>
          <p:cNvSpPr txBox="1"/>
          <p:nvPr/>
        </p:nvSpPr>
        <p:spPr>
          <a:xfrm>
            <a:off x="2214282" y="681319"/>
            <a:ext cx="2326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Study Sites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B6FB5-EBBD-45D6-AA9C-D8D890564170}"/>
              </a:ext>
            </a:extLst>
          </p:cNvPr>
          <p:cNvSpPr txBox="1"/>
          <p:nvPr/>
        </p:nvSpPr>
        <p:spPr>
          <a:xfrm>
            <a:off x="7180033" y="928257"/>
            <a:ext cx="50119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220 acres to 3,000 acres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Mean depth 5’ to 15’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Different shoreline complexities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i.e., Round vs. Elongated</a:t>
            </a: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Different biomass densities of carp and buffalo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Assumed constant within each lake and within each year</a:t>
            </a:r>
          </a:p>
          <a:p>
            <a:pPr marL="742950" lvl="1" indent="-285750" defTabSz="457200">
              <a:buFont typeface="Arial" panose="020B0604020202020204" pitchFamily="34" charset="0"/>
              <a:buChar char="•"/>
            </a:pPr>
            <a:endParaRPr lang="en-US" sz="2400" dirty="0">
              <a:solidFill>
                <a:prstClr val="white"/>
              </a:solidFill>
              <a:latin typeface="Corbel" panose="020B0503020204020204"/>
            </a:endParaRPr>
          </a:p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  <a:latin typeface="Corbel" panose="020B0503020204020204"/>
              </a:rPr>
              <a:t>Repeated electrofishing runs generate &gt;10 daily CPUE sample events per lake per year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0" y="1327650"/>
            <a:ext cx="6733963" cy="544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80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1855694" y="213320"/>
            <a:ext cx="934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Catchability and Catch-per-Unit-Effort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2246704" y="839536"/>
            <a:ext cx="72004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Catchability may vary as a function of: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-water temp (metabolism)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-shoreline complexity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-lake size and depth (amount of littoral area)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85981" y="2819329"/>
            <a:ext cx="51256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Foundational Equation:</a:t>
            </a:r>
          </a:p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   =   q * (abundance)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08C65F-A71D-461A-9966-A1BD6B0888CE}"/>
              </a:ext>
            </a:extLst>
          </p:cNvPr>
          <p:cNvSpPr txBox="1"/>
          <p:nvPr/>
        </p:nvSpPr>
        <p:spPr>
          <a:xfrm>
            <a:off x="3970858" y="2801412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*q = catchability coefficient*</a:t>
            </a:r>
          </a:p>
        </p:txBody>
      </p:sp>
    </p:spTree>
    <p:extLst>
      <p:ext uri="{BB962C8B-B14F-4D97-AF65-F5344CB8AC3E}">
        <p14:creationId xmlns:p14="http://schemas.microsoft.com/office/powerpoint/2010/main" val="120090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1855694" y="213320"/>
            <a:ext cx="934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Catchability and Catch-per-Unit-Effort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2246704" y="839536"/>
            <a:ext cx="72004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Catchability may vary as a function of: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-water temp (metabolism)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-shoreline complexity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-lake size and depth (amount of littoral area)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85981" y="2819329"/>
            <a:ext cx="51256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Foundational Equation:</a:t>
            </a:r>
          </a:p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   =   q * (abundance)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5076501" y="4144504"/>
            <a:ext cx="5003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92D050"/>
                </a:solidFill>
                <a:latin typeface="Corbel" panose="020B0503020204020204"/>
              </a:rPr>
              <a:t>CPUE / q   =   (abundance)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4405132" y="3932619"/>
            <a:ext cx="650344" cy="3976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408C65F-A71D-461A-9966-A1BD6B0888CE}"/>
              </a:ext>
            </a:extLst>
          </p:cNvPr>
          <p:cNvSpPr txBox="1"/>
          <p:nvPr/>
        </p:nvSpPr>
        <p:spPr>
          <a:xfrm>
            <a:off x="3970858" y="2801412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*q = catchability coefficient*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44DEA-370A-439B-9F16-AE5F8D3BB109}"/>
              </a:ext>
            </a:extLst>
          </p:cNvPr>
          <p:cNvSpPr txBox="1"/>
          <p:nvPr/>
        </p:nvSpPr>
        <p:spPr>
          <a:xfrm>
            <a:off x="485192" y="4330262"/>
            <a:ext cx="5514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The IA DNR wants this: </a:t>
            </a:r>
          </a:p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Prediction of  mass/area from CPUE and q</a:t>
            </a:r>
          </a:p>
        </p:txBody>
      </p:sp>
    </p:spTree>
    <p:extLst>
      <p:ext uri="{BB962C8B-B14F-4D97-AF65-F5344CB8AC3E}">
        <p14:creationId xmlns:p14="http://schemas.microsoft.com/office/powerpoint/2010/main" val="1493753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04D900-70AE-42DF-9467-ED0AE6136BC4}"/>
              </a:ext>
            </a:extLst>
          </p:cNvPr>
          <p:cNvSpPr txBox="1"/>
          <p:nvPr/>
        </p:nvSpPr>
        <p:spPr>
          <a:xfrm>
            <a:off x="1855694" y="213320"/>
            <a:ext cx="934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Catchability and Catch-per-Unit-Effort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B06B91-FB23-4D8E-B874-2A163B11F89F}"/>
              </a:ext>
            </a:extLst>
          </p:cNvPr>
          <p:cNvSpPr txBox="1"/>
          <p:nvPr/>
        </p:nvSpPr>
        <p:spPr>
          <a:xfrm>
            <a:off x="2246704" y="839536"/>
            <a:ext cx="72004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defTabSz="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Catchability may vary as a function of: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-water temp (metabolism)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-shoreline complexity</a:t>
            </a:r>
          </a:p>
          <a:p>
            <a:pPr defTabSz="457200"/>
            <a:r>
              <a:rPr lang="en-US" sz="2800" dirty="0">
                <a:solidFill>
                  <a:prstClr val="white"/>
                </a:solidFill>
                <a:latin typeface="Corbel" panose="020B0503020204020204"/>
              </a:rPr>
              <a:t>	-lake size and depth (amount of littoral area)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285981" y="2819329"/>
            <a:ext cx="51256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Foundational Equation:</a:t>
            </a:r>
          </a:p>
          <a:p>
            <a:pPr defTabSz="457200"/>
            <a:r>
              <a:rPr lang="en-US" sz="3600" dirty="0">
                <a:solidFill>
                  <a:prstClr val="white"/>
                </a:solidFill>
                <a:latin typeface="Corbel" panose="020B0503020204020204"/>
              </a:rPr>
              <a:t>CPUE   =   q * (abundance)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5076501" y="4144504"/>
            <a:ext cx="5003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92D050"/>
                </a:solidFill>
                <a:latin typeface="Corbel" panose="020B0503020204020204"/>
              </a:rPr>
              <a:t>CPUE / q   =   (abundance)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4405132" y="3932619"/>
            <a:ext cx="650344" cy="3976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EEDF7B9-A64A-4D28-B022-4CCDBA7FD820}"/>
              </a:ext>
            </a:extLst>
          </p:cNvPr>
          <p:cNvSpPr txBox="1"/>
          <p:nvPr/>
        </p:nvSpPr>
        <p:spPr>
          <a:xfrm>
            <a:off x="6555666" y="5402834"/>
            <a:ext cx="4910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FF00"/>
                </a:solidFill>
                <a:latin typeface="Corbel" panose="020B0503020204020204"/>
              </a:rPr>
              <a:t>CPUE / (abundance)  =   q</a:t>
            </a:r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H="1" flipV="1">
            <a:off x="7240555" y="4790835"/>
            <a:ext cx="1278294" cy="61199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408C65F-A71D-461A-9966-A1BD6B0888CE}"/>
              </a:ext>
            </a:extLst>
          </p:cNvPr>
          <p:cNvSpPr txBox="1"/>
          <p:nvPr/>
        </p:nvSpPr>
        <p:spPr>
          <a:xfrm>
            <a:off x="3970858" y="2801412"/>
            <a:ext cx="82211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3200" dirty="0">
                <a:solidFill>
                  <a:srgbClr val="FFC000"/>
                </a:solidFill>
                <a:latin typeface="Corbel" panose="020B0503020204020204"/>
              </a:rPr>
              <a:t>*q = catchability coefficient*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844DEA-370A-439B-9F16-AE5F8D3BB109}"/>
              </a:ext>
            </a:extLst>
          </p:cNvPr>
          <p:cNvSpPr txBox="1"/>
          <p:nvPr/>
        </p:nvSpPr>
        <p:spPr>
          <a:xfrm>
            <a:off x="485192" y="4330262"/>
            <a:ext cx="5514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The IA DNR wants this: </a:t>
            </a:r>
          </a:p>
          <a:p>
            <a:pPr algn="ctr" defTabSz="457200"/>
            <a:r>
              <a:rPr lang="en-US" sz="2400" dirty="0">
                <a:solidFill>
                  <a:srgbClr val="92D050"/>
                </a:solidFill>
                <a:latin typeface="Corbel" panose="020B0503020204020204"/>
              </a:rPr>
              <a:t>Prediction of  mass/area from CPUE and q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7A4C23-CB2E-4018-906F-007C214880E3}"/>
              </a:ext>
            </a:extLst>
          </p:cNvPr>
          <p:cNvSpPr txBox="1"/>
          <p:nvPr/>
        </p:nvSpPr>
        <p:spPr>
          <a:xfrm>
            <a:off x="6543293" y="5910246"/>
            <a:ext cx="5577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sz="2400" dirty="0">
                <a:solidFill>
                  <a:srgbClr val="FFFF00"/>
                </a:solidFill>
                <a:latin typeface="Corbel" panose="020B0503020204020204"/>
              </a:rPr>
              <a:t>This is the data we have, and</a:t>
            </a:r>
          </a:p>
          <a:p>
            <a:pPr algn="ctr" defTabSz="457200"/>
            <a:r>
              <a:rPr lang="en-US" sz="2400" dirty="0">
                <a:solidFill>
                  <a:srgbClr val="FFFF00"/>
                </a:solidFill>
                <a:latin typeface="Corbel" panose="020B0503020204020204"/>
              </a:rPr>
              <a:t>we want to model distribution for q</a:t>
            </a:r>
          </a:p>
        </p:txBody>
      </p:sp>
    </p:spTree>
    <p:extLst>
      <p:ext uri="{BB962C8B-B14F-4D97-AF65-F5344CB8AC3E}">
        <p14:creationId xmlns:p14="http://schemas.microsoft.com/office/powerpoint/2010/main" val="3824493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3EAC-7D62-455F-AAB7-C9DB51AD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8161C-2F7B-45B0-A454-0015FF83B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103" y="1426232"/>
            <a:ext cx="11697347" cy="5331920"/>
          </a:xfrm>
        </p:spPr>
        <p:txBody>
          <a:bodyPr>
            <a:noAutofit/>
          </a:bodyPr>
          <a:lstStyle/>
          <a:p>
            <a:r>
              <a:rPr lang="en-US" sz="2800" dirty="0"/>
              <a:t>We want to model a distribution of q, the catchability coefficient. </a:t>
            </a:r>
          </a:p>
          <a:p>
            <a:pPr lvl="1"/>
            <a:r>
              <a:rPr lang="en-US" sz="2400" dirty="0"/>
              <a:t>Catchability is a latent, unknown variable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We hypothesize that catchability may vary as a function of 5 variables:</a:t>
            </a:r>
          </a:p>
          <a:p>
            <a:pPr lvl="2"/>
            <a:r>
              <a:rPr lang="en-US" sz="1800" dirty="0"/>
              <a:t>Water Temperature</a:t>
            </a:r>
          </a:p>
          <a:p>
            <a:pPr lvl="2"/>
            <a:r>
              <a:rPr lang="en-US" sz="1800" dirty="0"/>
              <a:t>Lake Size (hectares)</a:t>
            </a:r>
          </a:p>
          <a:p>
            <a:pPr lvl="2"/>
            <a:r>
              <a:rPr lang="en-US" sz="1800" dirty="0"/>
              <a:t>Lake Depth (meters; </a:t>
            </a:r>
            <a:r>
              <a:rPr lang="en-US" sz="1800" i="1" dirty="0"/>
              <a:t>both maximum and mean</a:t>
            </a:r>
            <a:r>
              <a:rPr lang="en-US" sz="1800" dirty="0"/>
              <a:t>)</a:t>
            </a:r>
          </a:p>
          <a:p>
            <a:pPr lvl="2"/>
            <a:r>
              <a:rPr lang="en-US" sz="1800" dirty="0"/>
              <a:t>Shoreline Development Index (1.0 = perfect circle, increases as lakes are elongated/sinuous)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Only temperature varies within a lake/year. The depth and shoreline factors vary among lakes but are constant within a lake and from year to year.</a:t>
            </a:r>
          </a:p>
          <a:p>
            <a:pPr lvl="2"/>
            <a:endParaRPr lang="en-US" sz="1800" dirty="0"/>
          </a:p>
          <a:p>
            <a:pPr lvl="1"/>
            <a:r>
              <a:rPr lang="en-US" sz="2400" dirty="0"/>
              <a:t>We have independent data sets:</a:t>
            </a:r>
          </a:p>
          <a:p>
            <a:pPr lvl="2"/>
            <a:r>
              <a:rPr lang="en-US" sz="1800" dirty="0"/>
              <a:t>CPUE data (# of fish per hour electroshocking)</a:t>
            </a:r>
          </a:p>
          <a:p>
            <a:pPr lvl="2"/>
            <a:r>
              <a:rPr lang="en-US" sz="1800" dirty="0"/>
              <a:t>Capture-Mark-Recapture data (abundance estimates, which we can transform to biomass density (kg/hectare))</a:t>
            </a:r>
          </a:p>
        </p:txBody>
      </p:sp>
      <p:pic>
        <p:nvPicPr>
          <p:cNvPr id="2050" name="Picture 2" descr="Image result for common carp&quot;">
            <a:extLst>
              <a:ext uri="{FF2B5EF4-FFF2-40B4-BE49-F238E27FC236}">
                <a16:creationId xmlns:a16="http://schemas.microsoft.com/office/drawing/2014/main" id="{FA0ACB98-99B5-4435-84C1-2E903FEF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5640" y="2617575"/>
            <a:ext cx="2101403" cy="1576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81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A1AC7BE-3DEE-43BE-8737-D6EB009C08BD}"/>
              </a:ext>
            </a:extLst>
          </p:cNvPr>
          <p:cNvSpPr/>
          <p:nvPr/>
        </p:nvSpPr>
        <p:spPr>
          <a:xfrm>
            <a:off x="5667805" y="1"/>
            <a:ext cx="6524195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prstClr val="white"/>
              </a:solidFill>
              <a:latin typeface="Corbel" panose="020B0503020204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EF1985-90FD-4DDC-B8E5-1FA45DDC1CE8}"/>
              </a:ext>
            </a:extLst>
          </p:cNvPr>
          <p:cNvSpPr txBox="1"/>
          <p:nvPr/>
        </p:nvSpPr>
        <p:spPr>
          <a:xfrm>
            <a:off x="231228" y="304743"/>
            <a:ext cx="6766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3600" dirty="0">
                <a:solidFill>
                  <a:srgbClr val="FFC000"/>
                </a:solidFill>
                <a:latin typeface="Corbel" panose="020B0503020204020204"/>
              </a:rPr>
              <a:t>Estimating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E323B-14C1-4E08-8B53-653DFEE5F57B}"/>
              </a:ext>
            </a:extLst>
          </p:cNvPr>
          <p:cNvSpPr txBox="1"/>
          <p:nvPr/>
        </p:nvSpPr>
        <p:spPr>
          <a:xfrm>
            <a:off x="327677" y="880176"/>
            <a:ext cx="3137397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400" u="sng" dirty="0">
                <a:solidFill>
                  <a:prstClr val="white"/>
                </a:solidFill>
                <a:latin typeface="Corbel" panose="020B0503020204020204"/>
              </a:rPr>
              <a:t>Mark-Recapture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-Electrofishing 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-STANDARD RUNS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-Individually numbered tags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-Marking on all occasions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-Multiple recapture events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67426" y="3302148"/>
            <a:ext cx="46105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Schnabel population estimate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-Extension of the Lincoln-Peterson 	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-Associated observational error</a:t>
            </a:r>
          </a:p>
          <a:p>
            <a:pPr defTabSz="457200"/>
            <a:r>
              <a:rPr lang="en-US" sz="2000" b="1" dirty="0">
                <a:solidFill>
                  <a:prstClr val="white"/>
                </a:solidFill>
                <a:latin typeface="Corbel" panose="020B0503020204020204"/>
              </a:rPr>
              <a:t>-Independent from CPUE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22D20-67ED-4ED8-92A6-4730C7E07D8C}"/>
              </a:ext>
            </a:extLst>
          </p:cNvPr>
          <p:cNvSpPr txBox="1"/>
          <p:nvPr/>
        </p:nvSpPr>
        <p:spPr>
          <a:xfrm>
            <a:off x="6360166" y="3357282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dirty="0">
                <a:solidFill>
                  <a:prstClr val="white"/>
                </a:solidFill>
                <a:latin typeface="Corbel" panose="020B0503020204020204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1779B0-A882-40AA-B0BF-A82E39E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796" y="225896"/>
            <a:ext cx="2641786" cy="1495077"/>
          </a:xfrm>
          <a:prstGeom prst="rect">
            <a:avLst/>
          </a:prstGeom>
          <a:ln>
            <a:solidFill>
              <a:srgbClr val="FFC000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3E7E555-6858-47B9-9A8B-9F0FB45CDA7A}"/>
              </a:ext>
            </a:extLst>
          </p:cNvPr>
          <p:cNvSpPr/>
          <p:nvPr/>
        </p:nvSpPr>
        <p:spPr>
          <a:xfrm>
            <a:off x="8881581" y="297124"/>
            <a:ext cx="3155577" cy="3833442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D716D2-B1DC-42E9-AA85-A57FA3B22476}"/>
              </a:ext>
            </a:extLst>
          </p:cNvPr>
          <p:cNvSpPr txBox="1"/>
          <p:nvPr/>
        </p:nvSpPr>
        <p:spPr>
          <a:xfrm>
            <a:off x="8881581" y="299367"/>
            <a:ext cx="31689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Ct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</a:t>
            </a:r>
            <a:r>
              <a:rPr lang="en-US" sz="2400" b="1" dirty="0" err="1">
                <a:solidFill>
                  <a:prstClr val="black"/>
                </a:solidFill>
                <a:latin typeface="Corbel" panose="020B0503020204020204"/>
              </a:rPr>
              <a:t>ni</a:t>
            </a:r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Total # fish    	    	            caught in 			     sample t</a:t>
            </a:r>
          </a:p>
          <a:p>
            <a:pPr defTabSz="457200"/>
            <a:endParaRPr lang="en-US" sz="2400" b="1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Mt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 pop.		just before t			sample taken</a:t>
            </a:r>
          </a:p>
          <a:p>
            <a:pPr defTabSz="457200"/>
            <a:endParaRPr lang="en-US" sz="2400" dirty="0">
              <a:solidFill>
                <a:prstClr val="black"/>
              </a:solidFill>
              <a:latin typeface="Corbel" panose="020B0503020204020204"/>
            </a:endParaRPr>
          </a:p>
          <a:p>
            <a:pPr defTabSz="457200"/>
            <a:r>
              <a:rPr lang="en-US" sz="2400" b="1" dirty="0">
                <a:solidFill>
                  <a:prstClr val="black"/>
                </a:solidFill>
                <a:latin typeface="Corbel" panose="020B0503020204020204"/>
              </a:rPr>
              <a:t>Rt </a:t>
            </a:r>
            <a:r>
              <a:rPr lang="en-US" sz="2400" dirty="0">
                <a:solidFill>
                  <a:prstClr val="black"/>
                </a:solidFill>
                <a:latin typeface="Corbel" panose="020B0503020204020204"/>
              </a:rPr>
              <a:t>= # marked in			       sample t</a:t>
            </a:r>
          </a:p>
        </p:txBody>
      </p:sp>
      <p:pic>
        <p:nvPicPr>
          <p:cNvPr id="12" name="Picture 11" descr="A hand holding a fish&#10;&#10;Description automatically generated">
            <a:extLst>
              <a:ext uri="{FF2B5EF4-FFF2-40B4-BE49-F238E27FC236}">
                <a16:creationId xmlns:a16="http://schemas.microsoft.com/office/drawing/2014/main" id="{8CA2BBC6-6E4F-4C7E-A393-A5A254A5D0C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r="19869" b="7124"/>
          <a:stretch/>
        </p:blipFill>
        <p:spPr>
          <a:xfrm rot="5400000">
            <a:off x="3588105" y="828043"/>
            <a:ext cx="1907859" cy="2153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ED91DC-D1D8-4923-98D0-A63B0CBB8CD0}"/>
              </a:ext>
            </a:extLst>
          </p:cNvPr>
          <p:cNvSpPr txBox="1"/>
          <p:nvPr/>
        </p:nvSpPr>
        <p:spPr>
          <a:xfrm>
            <a:off x="327677" y="5031425"/>
            <a:ext cx="48013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/>
            <a:r>
              <a:rPr lang="en-US" sz="2800" u="sng" dirty="0">
                <a:solidFill>
                  <a:prstClr val="white"/>
                </a:solidFill>
                <a:latin typeface="Corbel" panose="020B0503020204020204"/>
              </a:rPr>
              <a:t>Biomass Density</a:t>
            </a:r>
            <a:endParaRPr lang="en-US" sz="2000" u="sng" dirty="0">
              <a:solidFill>
                <a:prstClr val="white"/>
              </a:solidFill>
              <a:latin typeface="Corbel" panose="020B0503020204020204"/>
            </a:endParaRP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-Length-Specific Weight applied to N-hat	</a:t>
            </a:r>
          </a:p>
          <a:p>
            <a:pPr defTabSz="457200"/>
            <a:r>
              <a:rPr lang="en-US" sz="2000" dirty="0">
                <a:solidFill>
                  <a:prstClr val="white"/>
                </a:solidFill>
                <a:latin typeface="Corbel" panose="020B0503020204020204"/>
              </a:rPr>
              <a:t>-Includes observational error</a:t>
            </a:r>
          </a:p>
          <a:p>
            <a:pPr defTabSz="457200"/>
            <a:endParaRPr lang="en-US" sz="2000" dirty="0">
              <a:solidFill>
                <a:prstClr val="white"/>
              </a:solidFill>
              <a:latin typeface="Corbel" panose="020B0503020204020204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426" t="48889" r="19655" b="28123"/>
          <a:stretch/>
        </p:blipFill>
        <p:spPr>
          <a:xfrm>
            <a:off x="5707117" y="4629197"/>
            <a:ext cx="6484883" cy="157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082232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700</Words>
  <Application>Microsoft Office PowerPoint</Application>
  <PresentationFormat>Widescreen</PresentationFormat>
  <Paragraphs>151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Depth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</vt:lpstr>
      <vt:lpstr>PowerPoint Presentation</vt:lpstr>
      <vt:lpstr>PowerPoint Presentation</vt:lpstr>
      <vt:lpstr>Moving into R and JAGS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Simonson, Martin A [NREM]</dc:creator>
  <cp:lastModifiedBy>Simonson, Martin A [NREM]</cp:lastModifiedBy>
  <cp:revision>15</cp:revision>
  <dcterms:created xsi:type="dcterms:W3CDTF">2020-04-07T16:57:53Z</dcterms:created>
  <dcterms:modified xsi:type="dcterms:W3CDTF">2020-04-24T13:09:33Z</dcterms:modified>
</cp:coreProperties>
</file>

<file path=docProps/thumbnail.jpeg>
</file>